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12" r:id="rId4"/>
    <p:sldId id="258" r:id="rId5"/>
    <p:sldId id="313" r:id="rId6"/>
    <p:sldId id="314" r:id="rId7"/>
    <p:sldId id="363" r:id="rId8"/>
    <p:sldId id="416" r:id="rId9"/>
    <p:sldId id="365" r:id="rId10"/>
    <p:sldId id="500" r:id="rId11"/>
    <p:sldId id="368" r:id="rId12"/>
    <p:sldId id="415" r:id="rId13"/>
    <p:sldId id="414" r:id="rId14"/>
    <p:sldId id="369" r:id="rId15"/>
    <p:sldId id="417" r:id="rId16"/>
    <p:sldId id="476" r:id="rId17"/>
    <p:sldId id="477" r:id="rId18"/>
    <p:sldId id="501" r:id="rId19"/>
    <p:sldId id="505" r:id="rId20"/>
    <p:sldId id="507" r:id="rId21"/>
    <p:sldId id="479" r:id="rId22"/>
    <p:sldId id="480" r:id="rId23"/>
    <p:sldId id="483" r:id="rId24"/>
    <p:sldId id="482" r:id="rId25"/>
    <p:sldId id="269" r:id="rId26"/>
    <p:sldId id="485" r:id="rId27"/>
    <p:sldId id="488" r:id="rId28"/>
    <p:sldId id="489" r:id="rId29"/>
    <p:sldId id="486" r:id="rId30"/>
    <p:sldId id="490" r:id="rId31"/>
    <p:sldId id="491" r:id="rId32"/>
    <p:sldId id="487" r:id="rId33"/>
    <p:sldId id="493" r:id="rId34"/>
    <p:sldId id="508" r:id="rId35"/>
  </p:sldIdLst>
  <p:sldSz cx="9144000" cy="5143500" type="screen16x9"/>
  <p:notesSz cx="6858000" cy="9144000"/>
  <p:embeddedFontLst>
    <p:embeddedFont>
      <p:font typeface="Abhaya Libre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hivo" panose="020B0604020202020204" charset="0"/>
      <p:regular r:id="rId42"/>
    </p:embeddedFont>
    <p:embeddedFont>
      <p:font typeface="Fredoka One" panose="02000000000000000000" pitchFamily="2" charset="0"/>
      <p:regular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9680D"/>
    <a:srgbClr val="5A7F91"/>
    <a:srgbClr val="1552D1"/>
    <a:srgbClr val="AE5952"/>
    <a:srgbClr val="F1B960"/>
    <a:srgbClr val="5307B2"/>
    <a:srgbClr val="A1DC04"/>
    <a:srgbClr val="FE9B1C"/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57" autoAdjust="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226036220353101E-2"/>
          <c:y val="1.51057401812689E-2"/>
          <c:w val="0.44805637644919299"/>
          <c:h val="0.8932024169184290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</c:spPr>
          <c:dPt>
            <c:idx val="0"/>
            <c:bubble3D val="0"/>
            <c:spPr>
              <a:solidFill>
                <a:srgbClr val="1552D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71-4CDB-80E8-91C82590BB12}"/>
              </c:ext>
            </c:extLst>
          </c:dPt>
          <c:dPt>
            <c:idx val="1"/>
            <c:bubble3D val="0"/>
            <c:spPr>
              <a:solidFill>
                <a:srgbClr val="F1B9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71-4CDB-80E8-91C82590BB12}"/>
              </c:ext>
            </c:extLst>
          </c:dPt>
          <c:dPt>
            <c:idx val="2"/>
            <c:bubble3D val="0"/>
            <c:spPr>
              <a:solidFill>
                <a:srgbClr val="AE595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F71-4CDB-80E8-91C82590BB12}"/>
              </c:ext>
            </c:extLst>
          </c:dPt>
          <c:dPt>
            <c:idx val="3"/>
            <c:bubble3D val="0"/>
            <c:spPr>
              <a:solidFill>
                <a:srgbClr val="F9680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F71-4CDB-80E8-91C82590BB12}"/>
              </c:ext>
            </c:extLst>
          </c:dPt>
          <c:dPt>
            <c:idx val="4"/>
            <c:bubble3D val="0"/>
            <c:spPr>
              <a:solidFill>
                <a:srgbClr val="A1DC0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F71-4CDB-80E8-91C82590BB12}"/>
              </c:ext>
            </c:extLst>
          </c:dPt>
          <c:dLbls>
            <c:dLbl>
              <c:idx val="3"/>
              <c:layout>
                <c:manualLayout>
                  <c:x val="0.118576158992657"/>
                  <c:y val="-6.8128497099493895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4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8604144496256004E-2"/>
                      <c:h val="0.11712193201624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7-DF71-4CDB-80E8-91C82590BB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5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DF71-4CDB-80E8-91C82590BB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0" tIns="0" rIns="38100" bIns="274320" anchor="ctr" anchorCtr="1"/>
              <a:lstStyle/>
              <a:p>
                <a:pPr>
                  <a:defRPr lang="en-US" sz="1500" b="1" i="0" u="none" strike="noStrike" kern="1200" cap="none" spc="0" normalizeH="0" baseline="0">
                    <a:solidFill>
                      <a:srgbClr val="000000"/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Arial" panose="020B0604020202020204" pitchFamily="34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Tìm hiểu nghiệp vụ</c:v>
                </c:pt>
                <c:pt idx="1">
                  <c:v>Phân tích yêu cầu</c:v>
                </c:pt>
                <c:pt idx="2">
                  <c:v>Thiết kế hệ thống</c:v>
                </c:pt>
                <c:pt idx="3">
                  <c:v>Lập trình</c:v>
                </c:pt>
                <c:pt idx="4">
                  <c:v>Kiểm thử hệ thống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F71-4CDB-80E8-91C82590BB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500" b="1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Arial" panose="020B0604020202020204" pitchFamily="34" charset="0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500" b="1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Arial" panose="020B0604020202020204" pitchFamily="34" charset="0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500" b="1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Arial" panose="020B0604020202020204" pitchFamily="34" charset="0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1500" b="1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Arial" panose="020B0604020202020204" pitchFamily="34" charset="0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en-US" sz="1500" b="1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Arial" panose="020B0604020202020204" pitchFamily="34" charset="0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3110555429264195"/>
          <c:y val="0.19441087613293101"/>
          <c:w val="0.40039402894597298"/>
          <c:h val="0.4471299093655590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500" b="1" i="0" u="none" strike="noStrike" kern="1200" cap="none" spc="0" normalizeH="0" baseline="0">
              <a:solidFill>
                <a:schemeClr val="tx1"/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Arial" panose="020B0604020202020204" pitchFamily="34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rot="360000"/>
    <a:lstStyle/>
    <a:p>
      <a:pPr>
        <a:defRPr lang="en-US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43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52a7caf94b_1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52a7caf94b_1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nhuận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,...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nắm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1_2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rot="-448633">
            <a:off x="343693" y="2395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>
            <a:spLocks noGrp="1"/>
          </p:cNvSpPr>
          <p:nvPr>
            <p:ph type="pic" idx="2"/>
          </p:nvPr>
        </p:nvSpPr>
        <p:spPr>
          <a:xfrm>
            <a:off x="1785250" y="154540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5619475" y="1722125"/>
            <a:ext cx="27780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5619476" y="2028038"/>
            <a:ext cx="27780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4"/>
          </p:nvPr>
        </p:nvSpPr>
        <p:spPr>
          <a:xfrm>
            <a:off x="5619475" y="3248946"/>
            <a:ext cx="27780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5"/>
          </p:nvPr>
        </p:nvSpPr>
        <p:spPr>
          <a:xfrm>
            <a:off x="5619476" y="3554899"/>
            <a:ext cx="27780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1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767336" y="2221511"/>
            <a:ext cx="2958900" cy="17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5512425" y="66894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1767325" y="2267575"/>
            <a:ext cx="29589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-448633">
            <a:off x="5914118" y="19036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51851" y="1559751"/>
            <a:ext cx="2367749" cy="1330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5351775" y="1550550"/>
            <a:ext cx="2367900" cy="1349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9"/>
          <p:cNvSpPr/>
          <p:nvPr/>
        </p:nvSpPr>
        <p:spPr>
          <a:xfrm rot="-448633">
            <a:off x="6260693" y="2463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2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" name="Google Shape;144;p2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4"/>
          <p:cNvSpPr/>
          <p:nvPr/>
        </p:nvSpPr>
        <p:spPr>
          <a:xfrm rot="-448633">
            <a:off x="2159068" y="3097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p2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5"/>
          <p:cNvSpPr/>
          <p:nvPr/>
        </p:nvSpPr>
        <p:spPr>
          <a:xfrm rot="-448633">
            <a:off x="7395843" y="26530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720025" y="1407000"/>
            <a:ext cx="50223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8270263" y="645063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27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4748375" y="1397200"/>
            <a:ext cx="3675600" cy="32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2"/>
          </p:nvPr>
        </p:nvSpPr>
        <p:spPr>
          <a:xfrm>
            <a:off x="720025" y="1397201"/>
            <a:ext cx="3675600" cy="32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7273350" y="673049"/>
            <a:ext cx="274662" cy="273914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8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 hasCustomPrompt="1"/>
          </p:nvPr>
        </p:nvSpPr>
        <p:spPr>
          <a:xfrm>
            <a:off x="3442950" y="3689500"/>
            <a:ext cx="22581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 idx="2" hasCustomPrompt="1"/>
          </p:nvPr>
        </p:nvSpPr>
        <p:spPr>
          <a:xfrm>
            <a:off x="827225" y="3689500"/>
            <a:ext cx="22581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827227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3"/>
          </p:nvPr>
        </p:nvSpPr>
        <p:spPr>
          <a:xfrm>
            <a:off x="827225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4"/>
          </p:nvPr>
        </p:nvSpPr>
        <p:spPr>
          <a:xfrm>
            <a:off x="3442950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5"/>
          </p:nvPr>
        </p:nvSpPr>
        <p:spPr>
          <a:xfrm>
            <a:off x="3442950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6"/>
          </p:nvPr>
        </p:nvSpPr>
        <p:spPr>
          <a:xfrm>
            <a:off x="6058673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7"/>
          </p:nvPr>
        </p:nvSpPr>
        <p:spPr>
          <a:xfrm>
            <a:off x="6058674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8296510" y="4331203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8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2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9"/>
          <p:cNvSpPr txBox="1">
            <a:spLocks noGrp="1"/>
          </p:cNvSpPr>
          <p:nvPr>
            <p:ph type="title" idx="9" hasCustomPrompt="1"/>
          </p:nvPr>
        </p:nvSpPr>
        <p:spPr>
          <a:xfrm>
            <a:off x="6058674" y="3689500"/>
            <a:ext cx="22581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subTitle" idx="1"/>
          </p:nvPr>
        </p:nvSpPr>
        <p:spPr>
          <a:xfrm>
            <a:off x="827227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2"/>
          </p:nvPr>
        </p:nvSpPr>
        <p:spPr>
          <a:xfrm>
            <a:off x="827225" y="2378917"/>
            <a:ext cx="22581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3"/>
          </p:nvPr>
        </p:nvSpPr>
        <p:spPr>
          <a:xfrm>
            <a:off x="3442950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3442950" y="2378917"/>
            <a:ext cx="22581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6058673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6058674" y="2378917"/>
            <a:ext cx="22581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8296510" y="4331203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cxnSp>
        <p:nvCxnSpPr>
          <p:cNvPr id="213" name="Google Shape;213;p3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3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670575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-448633">
            <a:off x="5982493" y="2395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4;p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5138050" y="1213950"/>
            <a:ext cx="2886600" cy="27156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 hasCustomPrompt="1"/>
          </p:nvPr>
        </p:nvSpPr>
        <p:spPr>
          <a:xfrm>
            <a:off x="713225" y="3754100"/>
            <a:ext cx="2430000" cy="83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1625"/>
            <a:ext cx="2430000" cy="83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 idx="3" hasCustomPrompt="1"/>
          </p:nvPr>
        </p:nvSpPr>
        <p:spPr>
          <a:xfrm>
            <a:off x="3935000" y="2742875"/>
            <a:ext cx="2430000" cy="83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1"/>
          </p:nvPr>
        </p:nvSpPr>
        <p:spPr>
          <a:xfrm>
            <a:off x="2708950" y="4061025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 idx="4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subTitle" idx="5"/>
          </p:nvPr>
        </p:nvSpPr>
        <p:spPr>
          <a:xfrm>
            <a:off x="2708950" y="3754108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6"/>
          </p:nvPr>
        </p:nvSpPr>
        <p:spPr>
          <a:xfrm>
            <a:off x="5955600" y="3049788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7"/>
          </p:nvPr>
        </p:nvSpPr>
        <p:spPr>
          <a:xfrm>
            <a:off x="5955601" y="2742871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8"/>
          </p:nvPr>
        </p:nvSpPr>
        <p:spPr>
          <a:xfrm>
            <a:off x="2708950" y="2038550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9"/>
          </p:nvPr>
        </p:nvSpPr>
        <p:spPr>
          <a:xfrm>
            <a:off x="2708950" y="1731633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 idx="1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 rot="-448633">
            <a:off x="6943268" y="15630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1"/>
          </p:nvPr>
        </p:nvSpPr>
        <p:spPr>
          <a:xfrm>
            <a:off x="713226" y="17638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2"/>
          </p:nvPr>
        </p:nvSpPr>
        <p:spPr>
          <a:xfrm>
            <a:off x="713225" y="20680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3"/>
          </p:nvPr>
        </p:nvSpPr>
        <p:spPr>
          <a:xfrm>
            <a:off x="713226" y="324711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4"/>
          </p:nvPr>
        </p:nvSpPr>
        <p:spPr>
          <a:xfrm>
            <a:off x="713225" y="35530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5"/>
          </p:nvPr>
        </p:nvSpPr>
        <p:spPr>
          <a:xfrm>
            <a:off x="6255650" y="17638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ubTitle" idx="6"/>
          </p:nvPr>
        </p:nvSpPr>
        <p:spPr>
          <a:xfrm>
            <a:off x="6255650" y="20680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6255650" y="32489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6255650" y="35530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8" name="Google Shape;238;p32"/>
          <p:cNvSpPr/>
          <p:nvPr/>
        </p:nvSpPr>
        <p:spPr>
          <a:xfrm>
            <a:off x="8307865" y="4318573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cxnSp>
        <p:nvCxnSpPr>
          <p:cNvPr id="240" name="Google Shape;240;p3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4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subTitle" idx="1"/>
          </p:nvPr>
        </p:nvSpPr>
        <p:spPr>
          <a:xfrm>
            <a:off x="2349576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2"/>
          </p:nvPr>
        </p:nvSpPr>
        <p:spPr>
          <a:xfrm>
            <a:off x="2349575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3"/>
          </p:nvPr>
        </p:nvSpPr>
        <p:spPr>
          <a:xfrm>
            <a:off x="2349576" y="339951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4"/>
          </p:nvPr>
        </p:nvSpPr>
        <p:spPr>
          <a:xfrm>
            <a:off x="2349575" y="37054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5"/>
          </p:nvPr>
        </p:nvSpPr>
        <p:spPr>
          <a:xfrm>
            <a:off x="6255650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6"/>
          </p:nvPr>
        </p:nvSpPr>
        <p:spPr>
          <a:xfrm>
            <a:off x="6255650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7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8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8307865" y="4318573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cxnSp>
        <p:nvCxnSpPr>
          <p:cNvPr id="253" name="Google Shape;253;p3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3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3_1_4_2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2000651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2"/>
          </p:nvPr>
        </p:nvSpPr>
        <p:spPr>
          <a:xfrm>
            <a:off x="2000650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3"/>
          </p:nvPr>
        </p:nvSpPr>
        <p:spPr>
          <a:xfrm>
            <a:off x="3484439" y="340136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4"/>
          </p:nvPr>
        </p:nvSpPr>
        <p:spPr>
          <a:xfrm>
            <a:off x="3484438" y="37073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5"/>
          </p:nvPr>
        </p:nvSpPr>
        <p:spPr>
          <a:xfrm>
            <a:off x="4970150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6"/>
          </p:nvPr>
        </p:nvSpPr>
        <p:spPr>
          <a:xfrm>
            <a:off x="4970150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7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8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8307865" y="4318573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9"/>
          </p:nvPr>
        </p:nvSpPr>
        <p:spPr>
          <a:xfrm>
            <a:off x="713226" y="340136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13"/>
          </p:nvPr>
        </p:nvSpPr>
        <p:spPr>
          <a:xfrm>
            <a:off x="713225" y="37073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68" name="Google Shape;268;p3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subTitle" idx="1"/>
          </p:nvPr>
        </p:nvSpPr>
        <p:spPr>
          <a:xfrm>
            <a:off x="5668750" y="260926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subTitle" idx="2"/>
          </p:nvPr>
        </p:nvSpPr>
        <p:spPr>
          <a:xfrm>
            <a:off x="5668750" y="2924498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ubTitle" idx="3"/>
          </p:nvPr>
        </p:nvSpPr>
        <p:spPr>
          <a:xfrm>
            <a:off x="5668750" y="148544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subTitle" idx="4"/>
          </p:nvPr>
        </p:nvSpPr>
        <p:spPr>
          <a:xfrm>
            <a:off x="5668750" y="1800676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subTitle" idx="5"/>
          </p:nvPr>
        </p:nvSpPr>
        <p:spPr>
          <a:xfrm>
            <a:off x="5668750" y="3733073"/>
            <a:ext cx="26415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6"/>
          </p:nvPr>
        </p:nvSpPr>
        <p:spPr>
          <a:xfrm>
            <a:off x="5668750" y="4048300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7"/>
          </p:nvPr>
        </p:nvSpPr>
        <p:spPr>
          <a:xfrm>
            <a:off x="1739500" y="148544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8"/>
          </p:nvPr>
        </p:nvSpPr>
        <p:spPr>
          <a:xfrm>
            <a:off x="1739500" y="1800676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subTitle" idx="9"/>
          </p:nvPr>
        </p:nvSpPr>
        <p:spPr>
          <a:xfrm>
            <a:off x="1739500" y="260926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subTitle" idx="13"/>
          </p:nvPr>
        </p:nvSpPr>
        <p:spPr>
          <a:xfrm>
            <a:off x="1739500" y="2924498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subTitle" idx="14"/>
          </p:nvPr>
        </p:nvSpPr>
        <p:spPr>
          <a:xfrm>
            <a:off x="1739500" y="3733073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subTitle" idx="15"/>
          </p:nvPr>
        </p:nvSpPr>
        <p:spPr>
          <a:xfrm>
            <a:off x="1739500" y="4048300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3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CREDITS: This presentation template was created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including icons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and infographics &amp; images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  <a:hlinkClick r:id="rId4"/>
              </a:rPr>
              <a:t>Freepik</a:t>
            </a:r>
            <a:endParaRPr sz="12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293" name="Google Shape;293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370038" y="2191300"/>
            <a:ext cx="27768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638288" y="2191305"/>
            <a:ext cx="27768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8913" y="1540466"/>
            <a:ext cx="2776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997163" y="1540466"/>
            <a:ext cx="2776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48" name="Google Shape;48;p8"/>
            <p:cNvSpPr/>
            <p:nvPr/>
          </p:nvSpPr>
          <p:spPr>
            <a:xfrm>
              <a:off x="3178275" y="3033775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6443" extrusionOk="0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54" extrusionOk="0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2133" extrusionOk="0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61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Char char="●"/>
              <a:defRPr sz="18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statista.com/outlook/cmo/footwear/worldwide#pric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/>
        </p:nvSpPr>
        <p:spPr>
          <a:xfrm>
            <a:off x="250825" y="986790"/>
            <a:ext cx="8916670" cy="69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solidFill>
                  <a:srgbClr val="FF0000"/>
                </a:solidFill>
                <a:latin typeface="Arial" panose="020B0604020202020204" pitchFamily="34" charset="0"/>
                <a:ea typeface="Abhaya Libre" panose="02000503000000000000"/>
                <a:cs typeface="Arial" panose="020B0604020202020204" pitchFamily="34" charset="0"/>
                <a:sym typeface="Abhaya Libre" panose="02000503000000000000"/>
              </a:rPr>
              <a:t>PHÁT TRIỂN ỨNG DỤNG</a:t>
            </a:r>
          </a:p>
        </p:txBody>
      </p:sp>
      <p:cxnSp>
        <p:nvCxnSpPr>
          <p:cNvPr id="319" name="Google Shape;319;p42"/>
          <p:cNvCxnSpPr/>
          <p:nvPr/>
        </p:nvCxnSpPr>
        <p:spPr>
          <a:xfrm rot="10800000">
            <a:off x="827091" y="134785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42"/>
          <p:cNvCxnSpPr/>
          <p:nvPr/>
        </p:nvCxnSpPr>
        <p:spPr>
          <a:xfrm flipH="1">
            <a:off x="827405" y="988060"/>
            <a:ext cx="669607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319;p42"/>
          <p:cNvCxnSpPr/>
          <p:nvPr/>
        </p:nvCxnSpPr>
        <p:spPr>
          <a:xfrm rot="10800000">
            <a:off x="6731956" y="134785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315;p42"/>
          <p:cNvSpPr txBox="1"/>
          <p:nvPr/>
        </p:nvSpPr>
        <p:spPr>
          <a:xfrm>
            <a:off x="250825" y="1450340"/>
            <a:ext cx="8900795" cy="374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DHKTPM17BTT</a:t>
            </a:r>
            <a:r>
              <a:rPr lang="en-US" altLang="en-GB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vi-VN" altLang="en-GB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422000422702</a:t>
            </a:r>
            <a:endParaRPr lang="en-US" altLang="en-GB" sz="1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315;p42"/>
          <p:cNvSpPr txBox="1"/>
          <p:nvPr/>
        </p:nvSpPr>
        <p:spPr>
          <a:xfrm>
            <a:off x="124460" y="1742757"/>
            <a:ext cx="8899525" cy="5518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en-GB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400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altLang="en-GB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GB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THỐNG QUẢN LÝ</a:t>
            </a:r>
            <a:r>
              <a:rPr lang="vi-VN" altLang="en-GB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BÁN HÀNG QUẦN ÁO THỜI TRANG </a:t>
            </a:r>
            <a:endParaRPr lang="en-US" altLang="en-GB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315;p42"/>
          <p:cNvSpPr txBox="1"/>
          <p:nvPr/>
        </p:nvSpPr>
        <p:spPr>
          <a:xfrm>
            <a:off x="1187450" y="2596515"/>
            <a:ext cx="3255645" cy="4895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altLang="en-GB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altLang="en-GB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altLang="en-GB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altLang="en-GB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7" name="Google Shape;315;p42"/>
          <p:cNvSpPr txBox="1"/>
          <p:nvPr/>
        </p:nvSpPr>
        <p:spPr>
          <a:xfrm>
            <a:off x="1224280" y="2952114"/>
            <a:ext cx="3255645" cy="4895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alt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altLang="en-GB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Hùng</a:t>
            </a:r>
            <a:endParaRPr lang="vi-VN" altLang="en-GB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223520" y="4044950"/>
            <a:ext cx="8884285" cy="1153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315;p42"/>
          <p:cNvSpPr txBox="1"/>
          <p:nvPr/>
        </p:nvSpPr>
        <p:spPr>
          <a:xfrm>
            <a:off x="4572000" y="4377055"/>
            <a:ext cx="1523365" cy="4895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altLang="en-GB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en-GB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GB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Google Shape;315;p42"/>
          <p:cNvSpPr txBox="1"/>
          <p:nvPr/>
        </p:nvSpPr>
        <p:spPr>
          <a:xfrm>
            <a:off x="6083935" y="4100195"/>
            <a:ext cx="2940050" cy="11099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vi-VN" altLang="en-GB" sz="1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Trương Chi Bảo</a:t>
            </a:r>
            <a:endParaRPr lang="en-US" altLang="en-GB" sz="15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altLang="en-GB" sz="1500" dirty="0">
                <a:latin typeface="Arial" panose="020B0604020202020204" pitchFamily="34" charset="0"/>
                <a:cs typeface="Arial" panose="020B0604020202020204" pitchFamily="34" charset="0"/>
              </a:rPr>
              <a:t>Nguyễn Văn Đạt</a:t>
            </a:r>
            <a:endParaRPr lang="en-US" altLang="en-GB" sz="15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vi-VN" altLang="en-GB" sz="1500" dirty="0">
                <a:latin typeface="Arial" panose="020B0604020202020204" pitchFamily="34" charset="0"/>
                <a:cs typeface="Arial" panose="020B0604020202020204" pitchFamily="34" charset="0"/>
              </a:rPr>
              <a:t>Văn Chí Hiếu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5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5579745" y="2284730"/>
            <a:ext cx="3335020" cy="175958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28305" y="124460"/>
            <a:ext cx="935990" cy="7918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1C12647-DD0A-221C-1849-746D475F23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2" descr="Khoa Công nghệ thông tin– Trường Đại học Công nghiệp TP. Hồ Chí Minh">
            <a:extLst>
              <a:ext uri="{FF2B5EF4-FFF2-40B4-BE49-F238E27FC236}">
                <a16:creationId xmlns:a16="http://schemas.microsoft.com/office/drawing/2014/main" id="{798E5996-D737-ABBA-A784-B64DC9233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5" y="-57820"/>
            <a:ext cx="7144615" cy="111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vi-VN" dirty="0"/>
              <a:t>\\</a:t>
            </a:r>
            <a:endParaRPr lang="en-US" dirty="0"/>
          </a:p>
        </p:txBody>
      </p:sp>
      <p:sp>
        <p:nvSpPr>
          <p:cNvPr id="7" name="Google Shape;338;p43"/>
          <p:cNvSpPr txBox="1"/>
          <p:nvPr/>
        </p:nvSpPr>
        <p:spPr>
          <a:xfrm>
            <a:off x="974090" y="125095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30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tả use case đặt hàng</a:t>
            </a:r>
            <a:endParaRPr lang="en-US" altLang="en-GB" sz="3000" b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03" y="557212"/>
            <a:ext cx="4748575" cy="4446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6" y="557212"/>
            <a:ext cx="3249199" cy="19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0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4859655" y="987425"/>
            <a:ext cx="3905885" cy="3520440"/>
          </a:xfrm>
          <a:prstGeom prst="decagon">
            <a:avLst>
              <a:gd name="vf" fmla="val 105146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</a:t>
            </a:r>
          </a:p>
        </p:txBody>
      </p:sp>
      <p:sp>
        <p:nvSpPr>
          <p:cNvPr id="393" name="Google Shape;393;p45"/>
          <p:cNvSpPr/>
          <p:nvPr/>
        </p:nvSpPr>
        <p:spPr>
          <a:xfrm>
            <a:off x="539150" y="2506155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23215" y="1924050"/>
            <a:ext cx="4839970" cy="47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IV) THIẾT KẾ</a:t>
            </a:r>
          </a:p>
        </p:txBody>
      </p:sp>
      <p:cxnSp>
        <p:nvCxnSpPr>
          <p:cNvPr id="396" name="Google Shape;396;p45"/>
          <p:cNvCxnSpPr/>
          <p:nvPr/>
        </p:nvCxnSpPr>
        <p:spPr>
          <a:xfrm>
            <a:off x="538920" y="177977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/>
          <p:cNvSpPr/>
          <p:nvPr/>
        </p:nvSpPr>
        <p:spPr>
          <a:xfrm>
            <a:off x="8028305" y="123825"/>
            <a:ext cx="935990" cy="7918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94;p45"/>
          <p:cNvSpPr txBox="1"/>
          <p:nvPr/>
        </p:nvSpPr>
        <p:spPr>
          <a:xfrm>
            <a:off x="1043305" y="2741295"/>
            <a:ext cx="3407410" cy="11931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4.1) Class digram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4.2) Database digram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4.3) Screen flow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8100060" y="123825"/>
            <a:ext cx="605275" cy="53108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2909869" y="321516"/>
            <a:ext cx="3188335" cy="86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Class diagram</a:t>
            </a:r>
            <a:endParaRPr lang="en-US" altLang="en-GB" sz="2400" b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3" y="751677"/>
            <a:ext cx="8643515" cy="4223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8096885" y="51435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338;p43"/>
          <p:cNvSpPr txBox="1"/>
          <p:nvPr/>
        </p:nvSpPr>
        <p:spPr>
          <a:xfrm>
            <a:off x="974090" y="125095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diagram</a:t>
            </a:r>
          </a:p>
        </p:txBody>
      </p:sp>
      <p:cxnSp>
        <p:nvCxnSpPr>
          <p:cNvPr id="18" name="Google Shape;332;p42"/>
          <p:cNvCxnSpPr/>
          <p:nvPr/>
        </p:nvCxnSpPr>
        <p:spPr>
          <a:xfrm flipH="1">
            <a:off x="1043305" y="6280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95" y="923683"/>
            <a:ext cx="8595565" cy="3875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38;p43"/>
          <p:cNvSpPr txBox="1"/>
          <p:nvPr/>
        </p:nvSpPr>
        <p:spPr>
          <a:xfrm>
            <a:off x="974090" y="125095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flow</a:t>
            </a:r>
          </a:p>
        </p:txBody>
      </p:sp>
      <p:cxnSp>
        <p:nvCxnSpPr>
          <p:cNvPr id="18" name="Google Shape;332;p42"/>
          <p:cNvCxnSpPr/>
          <p:nvPr/>
        </p:nvCxnSpPr>
        <p:spPr>
          <a:xfrm flipH="1">
            <a:off x="1043305" y="6280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90" y="549876"/>
            <a:ext cx="7273618" cy="454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5147945" y="1203960"/>
            <a:ext cx="3905885" cy="3520440"/>
          </a:xfrm>
          <a:prstGeom prst="decagon">
            <a:avLst>
              <a:gd name="vf" fmla="val 105146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</a:t>
            </a:r>
          </a:p>
        </p:txBody>
      </p:sp>
      <p:sp>
        <p:nvSpPr>
          <p:cNvPr id="393" name="Google Shape;393;p45"/>
          <p:cNvSpPr/>
          <p:nvPr/>
        </p:nvSpPr>
        <p:spPr>
          <a:xfrm>
            <a:off x="539150" y="2506155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23215" y="1924050"/>
            <a:ext cx="5792470" cy="47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V) HIỆN THỰC ỨNG DỤNG</a:t>
            </a:r>
          </a:p>
        </p:txBody>
      </p:sp>
      <p:cxnSp>
        <p:nvCxnSpPr>
          <p:cNvPr id="396" name="Google Shape;396;p45"/>
          <p:cNvCxnSpPr/>
          <p:nvPr/>
        </p:nvCxnSpPr>
        <p:spPr>
          <a:xfrm>
            <a:off x="538920" y="177977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/>
          <p:cNvSpPr/>
          <p:nvPr/>
        </p:nvSpPr>
        <p:spPr>
          <a:xfrm>
            <a:off x="8028305" y="123825"/>
            <a:ext cx="935990" cy="7918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94;p45"/>
          <p:cNvSpPr txBox="1"/>
          <p:nvPr/>
        </p:nvSpPr>
        <p:spPr>
          <a:xfrm>
            <a:off x="1043305" y="2741295"/>
            <a:ext cx="3932555" cy="11931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5.1) Công nghệ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5.2) Một số màn hình hiện thực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5.3) Demo ứng dụng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8100060" y="123825"/>
            <a:ext cx="935990" cy="79184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338;p43"/>
          <p:cNvSpPr txBox="1"/>
          <p:nvPr/>
        </p:nvSpPr>
        <p:spPr>
          <a:xfrm>
            <a:off x="974090" y="125095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nghệ</a:t>
            </a:r>
          </a:p>
        </p:txBody>
      </p:sp>
      <p:cxnSp>
        <p:nvCxnSpPr>
          <p:cNvPr id="18" name="Google Shape;332;p42"/>
          <p:cNvCxnSpPr/>
          <p:nvPr/>
        </p:nvCxnSpPr>
        <p:spPr>
          <a:xfrm flipH="1">
            <a:off x="1043305" y="6280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38;p43"/>
          <p:cNvSpPr txBox="1"/>
          <p:nvPr/>
        </p:nvSpPr>
        <p:spPr>
          <a:xfrm>
            <a:off x="743214" y="718186"/>
            <a:ext cx="2254885" cy="412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altLang="en-GB" sz="24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400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endParaRPr lang="en-US" altLang="en-GB" sz="2400" b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838237-D501-5AD0-379D-3DD7EC5A3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03549"/>
              </p:ext>
            </p:extLst>
          </p:nvPr>
        </p:nvGraphicFramePr>
        <p:xfrm>
          <a:off x="1043305" y="1069341"/>
          <a:ext cx="6912610" cy="21248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5722">
                  <a:extLst>
                    <a:ext uri="{9D8B030D-6E8A-4147-A177-3AD203B41FA5}">
                      <a16:colId xmlns:a16="http://schemas.microsoft.com/office/drawing/2014/main" val="1367964152"/>
                    </a:ext>
                  </a:extLst>
                </a:gridCol>
                <a:gridCol w="3266888">
                  <a:extLst>
                    <a:ext uri="{9D8B030D-6E8A-4147-A177-3AD203B41FA5}">
                      <a16:colId xmlns:a16="http://schemas.microsoft.com/office/drawing/2014/main" val="1556836088"/>
                    </a:ext>
                  </a:extLst>
                </a:gridCol>
              </a:tblGrid>
              <a:tr h="167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 err="1">
                          <a:effectLst/>
                        </a:rPr>
                        <a:t>Tên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Phần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cứng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Yêu cầu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7737709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>
                          <a:effectLst/>
                        </a:rPr>
                        <a:t>CPU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Core i5, thế hệ 8 trở lên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3837203"/>
                  </a:ext>
                </a:extLst>
              </a:tr>
              <a:tr h="3414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Dung lượng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 err="1">
                          <a:effectLst/>
                        </a:rPr>
                        <a:t>Có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ít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nhất</a:t>
                      </a:r>
                      <a:r>
                        <a:rPr lang="en-US" sz="1300" dirty="0">
                          <a:effectLst/>
                        </a:rPr>
                        <a:t> 3gb dung </a:t>
                      </a:r>
                      <a:r>
                        <a:rPr lang="en-US" sz="1300" dirty="0" err="1">
                          <a:effectLst/>
                        </a:rPr>
                        <a:t>lượng</a:t>
                      </a:r>
                      <a:r>
                        <a:rPr lang="en-US" sz="1300" dirty="0">
                          <a:effectLst/>
                        </a:rPr>
                        <a:t> ổ </a:t>
                      </a:r>
                      <a:r>
                        <a:rPr lang="en-US" sz="1300" dirty="0" err="1">
                          <a:effectLst/>
                        </a:rPr>
                        <a:t>cứng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còn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trống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4065619"/>
                  </a:ext>
                </a:extLst>
              </a:tr>
              <a:tr h="1642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RAM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4GB trở lên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5056313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 err="1">
                          <a:effectLst/>
                        </a:rPr>
                        <a:t>Màn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hình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 err="1">
                          <a:effectLst/>
                        </a:rPr>
                        <a:t>Màn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hình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phải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từ</a:t>
                      </a:r>
                      <a:r>
                        <a:rPr lang="en-US" sz="1300" dirty="0">
                          <a:effectLst/>
                        </a:rPr>
                        <a:t> 15.6 inch </a:t>
                      </a:r>
                      <a:r>
                        <a:rPr lang="en-US" sz="1300" dirty="0" err="1">
                          <a:effectLst/>
                        </a:rPr>
                        <a:t>trở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lên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026602"/>
                  </a:ext>
                </a:extLst>
              </a:tr>
              <a:tr h="1642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Architecture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>
                          <a:effectLst/>
                        </a:rPr>
                        <a:t>64 bit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946097"/>
                  </a:ext>
                </a:extLst>
              </a:tr>
              <a:tr h="268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Thiết bị đầu vào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Bàn phím, Chuột hoặc Chuột cảm ứng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915694"/>
                  </a:ext>
                </a:extLst>
              </a:tr>
              <a:tr h="268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Card mạng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Card mạng LAN tùy chọn, hoặc Wifi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1961628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Ổ cứng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>
                          <a:effectLst/>
                        </a:rPr>
                        <a:t>HDD, SSD </a:t>
                      </a:r>
                      <a:r>
                        <a:rPr lang="en-US" sz="1300" dirty="0" err="1">
                          <a:effectLst/>
                        </a:rPr>
                        <a:t>đều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được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3448042"/>
                  </a:ext>
                </a:extLst>
              </a:tr>
            </a:tbl>
          </a:graphicData>
        </a:graphic>
      </p:graphicFrame>
      <p:sp>
        <p:nvSpPr>
          <p:cNvPr id="5" name="Google Shape;338;p43">
            <a:extLst>
              <a:ext uri="{FF2B5EF4-FFF2-40B4-BE49-F238E27FC236}">
                <a16:creationId xmlns:a16="http://schemas.microsoft.com/office/drawing/2014/main" id="{D03BD4FC-EF1A-C9A8-6FC7-117EB27485D5}"/>
              </a:ext>
            </a:extLst>
          </p:cNvPr>
          <p:cNvSpPr txBox="1"/>
          <p:nvPr/>
        </p:nvSpPr>
        <p:spPr>
          <a:xfrm>
            <a:off x="743214" y="3234184"/>
            <a:ext cx="2254885" cy="412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altLang="en-GB" sz="24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400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altLang="en-GB" sz="2400" b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B07E65C-7548-8B73-22FC-8FE62FCA8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154211"/>
              </p:ext>
            </p:extLst>
          </p:nvPr>
        </p:nvGraphicFramePr>
        <p:xfrm>
          <a:off x="1043305" y="3686940"/>
          <a:ext cx="6921500" cy="1029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5350">
                  <a:extLst>
                    <a:ext uri="{9D8B030D-6E8A-4147-A177-3AD203B41FA5}">
                      <a16:colId xmlns:a16="http://schemas.microsoft.com/office/drawing/2014/main" val="2792617447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630275548"/>
                    </a:ext>
                  </a:extLst>
                </a:gridCol>
              </a:tblGrid>
              <a:tr h="3196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 err="1">
                          <a:effectLst/>
                        </a:rPr>
                        <a:t>Tên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Phần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mềm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Yêu cầu phiên bản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764934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 err="1">
                          <a:effectLst/>
                        </a:rPr>
                        <a:t>Hệ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điều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hành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>
                          <a:effectLst/>
                        </a:rPr>
                        <a:t>Window 10 </a:t>
                      </a:r>
                      <a:r>
                        <a:rPr lang="en-US" sz="1300" dirty="0" err="1">
                          <a:effectLst/>
                        </a:rPr>
                        <a:t>trở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lên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858141"/>
                  </a:ext>
                </a:extLst>
              </a:tr>
              <a:tr h="2130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Java Development Kit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>
                          <a:effectLst/>
                        </a:rPr>
                        <a:t>JDK 8 trở lên,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761632"/>
                  </a:ext>
                </a:extLst>
              </a:tr>
              <a:tr h="2663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>
                          <a:effectLst/>
                        </a:rPr>
                        <a:t>Microsoft SQL Server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</a:pPr>
                      <a:r>
                        <a:rPr lang="en-US" sz="1300" dirty="0">
                          <a:effectLst/>
                        </a:rPr>
                        <a:t>Microsoft SQL Server </a:t>
                      </a:r>
                      <a:r>
                        <a:rPr lang="en-US" sz="1300" dirty="0" err="1">
                          <a:effectLst/>
                        </a:rPr>
                        <a:t>phiên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bản</a:t>
                      </a:r>
                      <a:r>
                        <a:rPr lang="en-US" sz="1300" dirty="0">
                          <a:effectLst/>
                        </a:rPr>
                        <a:t> 2019 </a:t>
                      </a:r>
                      <a:r>
                        <a:rPr lang="en-US" sz="1300" dirty="0" err="1">
                          <a:effectLst/>
                        </a:rPr>
                        <a:t>trở</a:t>
                      </a:r>
                      <a:r>
                        <a:rPr lang="en-US" sz="1300" dirty="0">
                          <a:effectLst/>
                        </a:rPr>
                        <a:t> </a:t>
                      </a:r>
                      <a:r>
                        <a:rPr lang="en-US" sz="1300" dirty="0" err="1">
                          <a:effectLst/>
                        </a:rPr>
                        <a:t>lên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10054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38;p43"/>
          <p:cNvSpPr txBox="1"/>
          <p:nvPr/>
        </p:nvSpPr>
        <p:spPr>
          <a:xfrm>
            <a:off x="974090" y="125095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màn hình hiện thực</a:t>
            </a:r>
          </a:p>
        </p:txBody>
      </p:sp>
      <p:cxnSp>
        <p:nvCxnSpPr>
          <p:cNvPr id="18" name="Google Shape;332;p42"/>
          <p:cNvCxnSpPr/>
          <p:nvPr/>
        </p:nvCxnSpPr>
        <p:spPr>
          <a:xfrm flipH="1">
            <a:off x="1043305" y="6280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Picture Placeholder 2"/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87914-C73B-F6C7-0159-5E88DFDB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260"/>
            <a:ext cx="9144000" cy="4587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38;p43"/>
          <p:cNvSpPr txBox="1"/>
          <p:nvPr/>
        </p:nvSpPr>
        <p:spPr>
          <a:xfrm>
            <a:off x="974090" y="125095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màn hình hiện thực</a:t>
            </a:r>
          </a:p>
        </p:txBody>
      </p:sp>
      <p:cxnSp>
        <p:nvCxnSpPr>
          <p:cNvPr id="18" name="Google Shape;332;p42"/>
          <p:cNvCxnSpPr/>
          <p:nvPr/>
        </p:nvCxnSpPr>
        <p:spPr>
          <a:xfrm flipH="1">
            <a:off x="1043305" y="6280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Picture Placeholder 2"/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46CB7-63D8-B67E-F906-55BFA6A80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38;p43"/>
          <p:cNvSpPr txBox="1"/>
          <p:nvPr/>
        </p:nvSpPr>
        <p:spPr>
          <a:xfrm>
            <a:off x="974090" y="125095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màn hình hiện thực</a:t>
            </a:r>
          </a:p>
        </p:txBody>
      </p:sp>
      <p:cxnSp>
        <p:nvCxnSpPr>
          <p:cNvPr id="18" name="Google Shape;332;p42"/>
          <p:cNvCxnSpPr/>
          <p:nvPr/>
        </p:nvCxnSpPr>
        <p:spPr>
          <a:xfrm flipH="1">
            <a:off x="1043305" y="6280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Picture Placeholder 2"/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BD400-DBE1-8D2E-F742-548F474A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46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  <a:alpha val="10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>
            <a:off x="394970" y="2427605"/>
            <a:ext cx="8136890" cy="0"/>
          </a:xfrm>
          <a:prstGeom prst="line">
            <a:avLst/>
          </a:prstGeom>
          <a:ln w="50800">
            <a:solidFill>
              <a:srgbClr val="FF0000"/>
            </a:solidFill>
          </a:ln>
          <a:effectLst>
            <a:outerShdw blurRad="50800" dist="50800" dir="5400000" algn="ctr" rotWithShape="0">
              <a:srgbClr val="5F8D8D">
                <a:alpha val="10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922655" y="195580"/>
            <a:ext cx="7043420" cy="741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TRÌNH BÀY</a:t>
            </a:r>
          </a:p>
        </p:txBody>
      </p:sp>
      <p:sp>
        <p:nvSpPr>
          <p:cNvPr id="16" name="Oval 15"/>
          <p:cNvSpPr/>
          <p:nvPr/>
        </p:nvSpPr>
        <p:spPr>
          <a:xfrm>
            <a:off x="8028305" y="124460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Rectangles 32"/>
          <p:cNvSpPr/>
          <p:nvPr/>
        </p:nvSpPr>
        <p:spPr>
          <a:xfrm>
            <a:off x="683895" y="1708785"/>
            <a:ext cx="1724025" cy="1151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F6FC14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1) Kế hoạch thực hiện</a:t>
            </a:r>
          </a:p>
        </p:txBody>
      </p:sp>
      <p:sp>
        <p:nvSpPr>
          <p:cNvPr id="34" name="Rectangles 33"/>
          <p:cNvSpPr/>
          <p:nvPr/>
        </p:nvSpPr>
        <p:spPr>
          <a:xfrm>
            <a:off x="2700020" y="1708785"/>
            <a:ext cx="1724025" cy="1151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7CDB05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2) Giới thiệu - Đặt vấn đề</a:t>
            </a:r>
          </a:p>
        </p:txBody>
      </p:sp>
      <p:sp>
        <p:nvSpPr>
          <p:cNvPr id="35" name="Rectangles 34"/>
          <p:cNvSpPr/>
          <p:nvPr/>
        </p:nvSpPr>
        <p:spPr>
          <a:xfrm>
            <a:off x="4572000" y="1707515"/>
            <a:ext cx="1724025" cy="1151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44B36E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3) Phân tích</a:t>
            </a:r>
          </a:p>
        </p:txBody>
      </p:sp>
      <p:sp>
        <p:nvSpPr>
          <p:cNvPr id="36" name="Rectangles 35"/>
          <p:cNvSpPr/>
          <p:nvPr/>
        </p:nvSpPr>
        <p:spPr>
          <a:xfrm>
            <a:off x="6588125" y="1707515"/>
            <a:ext cx="1724025" cy="1151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5E988C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4) Thiết kế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67360" y="3794125"/>
            <a:ext cx="8227060" cy="2540"/>
          </a:xfrm>
          <a:prstGeom prst="straightConnector1">
            <a:avLst/>
          </a:prstGeom>
          <a:ln w="50800" cmpd="sng">
            <a:solidFill>
              <a:srgbClr val="FF0000"/>
            </a:solidFill>
            <a:prstDash val="solid"/>
            <a:tailEnd type="arrow"/>
          </a:ln>
          <a:effectLst>
            <a:outerShdw blurRad="50800" dist="50800" dir="5400000" algn="ctr" rotWithShape="0">
              <a:srgbClr val="5D838E">
                <a:alpha val="10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s 38"/>
          <p:cNvSpPr/>
          <p:nvPr/>
        </p:nvSpPr>
        <p:spPr>
          <a:xfrm>
            <a:off x="2627630" y="3219450"/>
            <a:ext cx="1724025" cy="1151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E40D08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6) Kiểm thử</a:t>
            </a:r>
          </a:p>
        </p:txBody>
      </p:sp>
      <p:sp>
        <p:nvSpPr>
          <p:cNvPr id="40" name="Rectangles 39"/>
          <p:cNvSpPr/>
          <p:nvPr/>
        </p:nvSpPr>
        <p:spPr>
          <a:xfrm>
            <a:off x="4499610" y="3218180"/>
            <a:ext cx="1724025" cy="1151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6D0238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7) Kết luận - Hướng phát triển</a:t>
            </a:r>
          </a:p>
        </p:txBody>
      </p:sp>
      <p:sp>
        <p:nvSpPr>
          <p:cNvPr id="41" name="Rectangles 40"/>
          <p:cNvSpPr/>
          <p:nvPr/>
        </p:nvSpPr>
        <p:spPr>
          <a:xfrm>
            <a:off x="6515735" y="3218180"/>
            <a:ext cx="1724025" cy="1151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8) Khởi nghiệp</a:t>
            </a:r>
          </a:p>
        </p:txBody>
      </p:sp>
      <p:sp>
        <p:nvSpPr>
          <p:cNvPr id="43" name="Rectangles 42"/>
          <p:cNvSpPr/>
          <p:nvPr/>
        </p:nvSpPr>
        <p:spPr>
          <a:xfrm>
            <a:off x="683895" y="3218180"/>
            <a:ext cx="1724025" cy="1151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A51842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5) Hiện thực ứng dụng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38;p43"/>
          <p:cNvSpPr txBox="1"/>
          <p:nvPr/>
        </p:nvSpPr>
        <p:spPr>
          <a:xfrm>
            <a:off x="974090" y="125095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màn hình hiện thực</a:t>
            </a:r>
          </a:p>
        </p:txBody>
      </p:sp>
      <p:cxnSp>
        <p:nvCxnSpPr>
          <p:cNvPr id="18" name="Google Shape;332;p42"/>
          <p:cNvCxnSpPr/>
          <p:nvPr/>
        </p:nvCxnSpPr>
        <p:spPr>
          <a:xfrm flipH="1">
            <a:off x="1043305" y="6280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Picture Placeholder 2"/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8AFD2-60AD-A2CA-8B31-81E79AD0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260"/>
            <a:ext cx="9144000" cy="44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5147945" y="1203960"/>
            <a:ext cx="3905885" cy="3520440"/>
          </a:xfrm>
          <a:prstGeom prst="decagon">
            <a:avLst>
              <a:gd name="vf" fmla="val 105146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93" name="Google Shape;393;p45"/>
          <p:cNvSpPr/>
          <p:nvPr/>
        </p:nvSpPr>
        <p:spPr>
          <a:xfrm>
            <a:off x="539150" y="2506155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23215" y="1924050"/>
            <a:ext cx="5792470" cy="47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VI) </a:t>
            </a:r>
            <a:r>
              <a:rPr lang="en-US" altLang="en-GB" sz="3000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Kiểm</a:t>
            </a:r>
            <a:r>
              <a:rPr lang="en-US" altLang="en-GB" sz="30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3000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thử</a:t>
            </a:r>
            <a:r>
              <a:rPr lang="en-US" altLang="en-GB" sz="30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3000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phần</a:t>
            </a:r>
            <a:r>
              <a:rPr lang="en-US" altLang="en-GB" sz="30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3000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mềm</a:t>
            </a:r>
            <a:endParaRPr lang="en-US" altLang="en-GB" sz="3000" b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96" name="Google Shape;396;p45"/>
          <p:cNvCxnSpPr/>
          <p:nvPr/>
        </p:nvCxnSpPr>
        <p:spPr>
          <a:xfrm>
            <a:off x="538920" y="177977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/>
          <p:cNvSpPr/>
          <p:nvPr/>
        </p:nvSpPr>
        <p:spPr>
          <a:xfrm>
            <a:off x="8028305" y="123825"/>
            <a:ext cx="935990" cy="7918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971550" y="124460"/>
            <a:ext cx="6981825" cy="86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Kiểm thử</a:t>
            </a:r>
            <a:endParaRPr lang="en-US" altLang="en-GB" sz="3000" b="1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5C4A1C0-8A49-0841-BFB1-50A39E35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78180"/>
            <a:ext cx="8869680" cy="446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5147945" y="1203325"/>
            <a:ext cx="3905885" cy="3520440"/>
          </a:xfrm>
          <a:prstGeom prst="decagon">
            <a:avLst>
              <a:gd name="vf" fmla="val 105146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93" name="Google Shape;393;p45"/>
          <p:cNvSpPr/>
          <p:nvPr/>
        </p:nvSpPr>
        <p:spPr>
          <a:xfrm>
            <a:off x="539150" y="2506155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23215" y="1924050"/>
            <a:ext cx="5792470" cy="47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VII) Kết luận-Hướng phát triển</a:t>
            </a:r>
          </a:p>
        </p:txBody>
      </p:sp>
      <p:cxnSp>
        <p:nvCxnSpPr>
          <p:cNvPr id="396" name="Google Shape;396;p45"/>
          <p:cNvCxnSpPr/>
          <p:nvPr/>
        </p:nvCxnSpPr>
        <p:spPr>
          <a:xfrm>
            <a:off x="538920" y="177977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/>
          <p:cNvSpPr/>
          <p:nvPr/>
        </p:nvSpPr>
        <p:spPr>
          <a:xfrm>
            <a:off x="8028305" y="123825"/>
            <a:ext cx="935990" cy="7918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8100695" y="123190"/>
            <a:ext cx="935990" cy="79184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38;p43"/>
          <p:cNvSpPr txBox="1"/>
          <p:nvPr/>
        </p:nvSpPr>
        <p:spPr>
          <a:xfrm>
            <a:off x="974725" y="124460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luận- Hướng phát triển</a:t>
            </a:r>
          </a:p>
        </p:txBody>
      </p:sp>
      <p:cxnSp>
        <p:nvCxnSpPr>
          <p:cNvPr id="9" name="Google Shape;332;p42"/>
          <p:cNvCxnSpPr/>
          <p:nvPr/>
        </p:nvCxnSpPr>
        <p:spPr>
          <a:xfrm flipH="1">
            <a:off x="1043940" y="627380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 Box 5"/>
          <p:cNvSpPr txBox="1"/>
          <p:nvPr/>
        </p:nvSpPr>
        <p:spPr>
          <a:xfrm>
            <a:off x="827405" y="2283460"/>
            <a:ext cx="7604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en-GB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phát</a:t>
            </a:r>
            <a:r>
              <a:rPr lang="en-US" altLang="en-GB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triển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.</a:t>
            </a:r>
          </a:p>
          <a:p>
            <a:r>
              <a:rPr lang="en-US" dirty="0"/>
              <a:t>+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send SMS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(call API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).</a:t>
            </a:r>
          </a:p>
          <a:p>
            <a:r>
              <a:rPr lang="en-US" dirty="0"/>
              <a:t>+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Cloud.</a:t>
            </a:r>
          </a:p>
          <a:p>
            <a:r>
              <a:rPr lang="en-US" dirty="0"/>
              <a:t>+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r>
              <a:rPr lang="en-US" dirty="0"/>
              <a:t>+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,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,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phép,thêm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ty,...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27405" y="1203325"/>
            <a:ext cx="76047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Kết</a:t>
            </a:r>
            <a:r>
              <a:rPr lang="en-US" altLang="en-GB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luận</a:t>
            </a:r>
            <a:r>
              <a:rPr lang="en-US" altLang="en-GB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</a:p>
          <a:p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Chương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tình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tuy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chưa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giải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quyết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hoàn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toàn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bài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toán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vi-VN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quản lý bán quần áo thời trang tại doanh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nghiệp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tuy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nhiên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vẫn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có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thể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đưa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vào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sử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dụng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thử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nghiệm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trong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các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doanh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nghiệp</a:t>
            </a:r>
            <a:r>
              <a:rPr lang="en-US" alt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nhỏ</a:t>
            </a:r>
            <a:endParaRPr lang="en-US" altLang="en-GB" b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55"/>
          <p:cNvGrpSpPr/>
          <p:nvPr/>
        </p:nvGrpSpPr>
        <p:grpSpPr>
          <a:xfrm>
            <a:off x="5128125" y="1257062"/>
            <a:ext cx="2925350" cy="2553827"/>
            <a:chOff x="5128125" y="1257062"/>
            <a:chExt cx="2925350" cy="2553827"/>
          </a:xfrm>
        </p:grpSpPr>
        <p:grpSp>
          <p:nvGrpSpPr>
            <p:cNvPr id="777" name="Google Shape;777;p55"/>
            <p:cNvGrpSpPr/>
            <p:nvPr/>
          </p:nvGrpSpPr>
          <p:grpSpPr>
            <a:xfrm>
              <a:off x="5238275" y="1257062"/>
              <a:ext cx="2815200" cy="2478277"/>
              <a:chOff x="5090400" y="1283477"/>
              <a:chExt cx="2815200" cy="2478277"/>
            </a:xfrm>
          </p:grpSpPr>
          <p:sp>
            <p:nvSpPr>
              <p:cNvPr id="778" name="Google Shape;778;p55"/>
              <p:cNvSpPr/>
              <p:nvPr/>
            </p:nvSpPr>
            <p:spPr>
              <a:xfrm>
                <a:off x="5983950" y="3355103"/>
                <a:ext cx="1028100" cy="364800"/>
              </a:xfrm>
              <a:prstGeom prst="trapezoid">
                <a:avLst>
                  <a:gd name="adj" fmla="val 184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5090850" y="1283477"/>
                <a:ext cx="2814300" cy="2119500"/>
              </a:xfrm>
              <a:prstGeom prst="roundRect">
                <a:avLst>
                  <a:gd name="adj" fmla="val 581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 rot="10800000">
                <a:off x="5090400" y="3127925"/>
                <a:ext cx="2815200" cy="274800"/>
              </a:xfrm>
              <a:prstGeom prst="round2SameRect">
                <a:avLst>
                  <a:gd name="adj1" fmla="val 41621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6430650" y="3197975"/>
                <a:ext cx="134700" cy="134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5"/>
              <p:cNvSpPr/>
              <p:nvPr/>
            </p:nvSpPr>
            <p:spPr>
              <a:xfrm>
                <a:off x="5929800" y="3694853"/>
                <a:ext cx="1136400" cy="66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55"/>
            <p:cNvGrpSpPr/>
            <p:nvPr/>
          </p:nvGrpSpPr>
          <p:grpSpPr>
            <a:xfrm>
              <a:off x="5128125" y="1332612"/>
              <a:ext cx="2815200" cy="2478277"/>
              <a:chOff x="5090400" y="1283477"/>
              <a:chExt cx="2815200" cy="2478277"/>
            </a:xfrm>
          </p:grpSpPr>
          <p:sp>
            <p:nvSpPr>
              <p:cNvPr id="784" name="Google Shape;784;p55"/>
              <p:cNvSpPr/>
              <p:nvPr/>
            </p:nvSpPr>
            <p:spPr>
              <a:xfrm>
                <a:off x="5983950" y="3355103"/>
                <a:ext cx="1028100" cy="364800"/>
              </a:xfrm>
              <a:prstGeom prst="trapezoid">
                <a:avLst>
                  <a:gd name="adj" fmla="val 18467"/>
                </a:avLst>
              </a:prstGeom>
              <a:solidFill>
                <a:srgbClr val="F1EFF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5090850" y="1283477"/>
                <a:ext cx="2814300" cy="2119500"/>
              </a:xfrm>
              <a:prstGeom prst="roundRect">
                <a:avLst>
                  <a:gd name="adj" fmla="val 5810"/>
                </a:avLst>
              </a:prstGeom>
              <a:solidFill>
                <a:srgbClr val="F1EFF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 rot="10800000">
                <a:off x="5090400" y="3127925"/>
                <a:ext cx="2815200" cy="274800"/>
              </a:xfrm>
              <a:prstGeom prst="round2SameRect">
                <a:avLst>
                  <a:gd name="adj1" fmla="val 41621"/>
                  <a:gd name="adj2" fmla="val 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6430650" y="3197975"/>
                <a:ext cx="134700" cy="13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5929800" y="3694853"/>
                <a:ext cx="1136400" cy="669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0" name="Google Shape;790;p55"/>
          <p:cNvSpPr/>
          <p:nvPr/>
        </p:nvSpPr>
        <p:spPr>
          <a:xfrm>
            <a:off x="2630225" y="1957275"/>
            <a:ext cx="1108566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92" name="Google Shape;792;p55"/>
          <p:cNvSpPr txBox="1">
            <a:spLocks noGrp="1"/>
          </p:cNvSpPr>
          <p:nvPr>
            <p:ph type="title"/>
          </p:nvPr>
        </p:nvSpPr>
        <p:spPr>
          <a:xfrm>
            <a:off x="971266" y="1420061"/>
            <a:ext cx="2958900" cy="5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 nghiệp</a:t>
            </a:r>
          </a:p>
        </p:txBody>
      </p:sp>
      <p:grpSp>
        <p:nvGrpSpPr>
          <p:cNvPr id="793" name="Google Shape;793;p55"/>
          <p:cNvGrpSpPr/>
          <p:nvPr/>
        </p:nvGrpSpPr>
        <p:grpSpPr>
          <a:xfrm>
            <a:off x="5238271" y="3003162"/>
            <a:ext cx="2594995" cy="83700"/>
            <a:chOff x="5200510" y="2954025"/>
            <a:chExt cx="2594995" cy="83700"/>
          </a:xfrm>
        </p:grpSpPr>
        <p:grpSp>
          <p:nvGrpSpPr>
            <p:cNvPr id="794" name="Google Shape;794;p55"/>
            <p:cNvGrpSpPr/>
            <p:nvPr/>
          </p:nvGrpSpPr>
          <p:grpSpPr>
            <a:xfrm>
              <a:off x="5310851" y="2959677"/>
              <a:ext cx="2484653" cy="72388"/>
              <a:chOff x="532225" y="4215350"/>
              <a:chExt cx="3429000" cy="99900"/>
            </a:xfrm>
          </p:grpSpPr>
          <p:sp>
            <p:nvSpPr>
              <p:cNvPr id="795" name="Google Shape;795;p55"/>
              <p:cNvSpPr/>
              <p:nvPr/>
            </p:nvSpPr>
            <p:spPr>
              <a:xfrm>
                <a:off x="532225" y="4247750"/>
                <a:ext cx="3429000" cy="35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5"/>
              <p:cNvSpPr/>
              <p:nvPr/>
            </p:nvSpPr>
            <p:spPr>
              <a:xfrm>
                <a:off x="532225" y="4247750"/>
                <a:ext cx="1609200" cy="35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5"/>
              <p:cNvSpPr/>
              <p:nvPr/>
            </p:nvSpPr>
            <p:spPr>
              <a:xfrm>
                <a:off x="2116350" y="4215350"/>
                <a:ext cx="99900" cy="99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8" name="Google Shape;798;p55"/>
            <p:cNvSpPr/>
            <p:nvPr/>
          </p:nvSpPr>
          <p:spPr>
            <a:xfrm rot="5400000">
              <a:off x="5194810" y="2959725"/>
              <a:ext cx="83700" cy="723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5351780" y="1624330"/>
            <a:ext cx="2367915" cy="121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8100060" y="123825"/>
            <a:ext cx="935990" cy="7918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3360" y="195580"/>
            <a:ext cx="8950960" cy="572770"/>
          </a:xfrm>
        </p:spPr>
        <p:txBody>
          <a:bodyPr/>
          <a:lstStyle/>
          <a:p>
            <a:pPr algn="ctr"/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 khởi nghiệp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83895" y="1168400"/>
            <a:ext cx="4253865" cy="2497455"/>
          </a:xfrm>
        </p:spPr>
        <p:txBody>
          <a:bodyPr/>
          <a:lstStyle/>
          <a:p>
            <a:pPr marL="133350" indent="0">
              <a:buNone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vi-VN" dirty="0"/>
              <a:t>bán hàng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doang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vi-VN" dirty="0"/>
              <a:t> truyền thống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đôi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.</a:t>
            </a:r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. Do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mêm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vi-VN" b="1" dirty="0"/>
              <a:t>bán hàng tại cửa hàng bán quần áo thời trang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5580380" y="950595"/>
            <a:ext cx="2806065" cy="271526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100060" y="123825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3360" y="195580"/>
            <a:ext cx="8950960" cy="572770"/>
          </a:xfrm>
        </p:spPr>
        <p:txBody>
          <a:bodyPr/>
          <a:lstStyle/>
          <a:p>
            <a:pPr algn="ctr"/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 tượng khách hàng?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83895" y="2125980"/>
            <a:ext cx="4253865" cy="89154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35" y="1131570"/>
            <a:ext cx="3448685" cy="320357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100060" y="123825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36195" y="51435"/>
            <a:ext cx="8965565" cy="572770"/>
          </a:xfrm>
        </p:spPr>
        <p:txBody>
          <a:bodyPr/>
          <a:lstStyle/>
          <a:p>
            <a:pPr algn="ctr"/>
            <a:r>
              <a:rPr lang="en-US" altLang="en-GB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Tiềm năng thị trường?</a:t>
            </a:r>
            <a:br>
              <a:rPr lang="en-US" altLang="en-GB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/>
          </a:p>
        </p:txBody>
      </p:sp>
      <p:sp>
        <p:nvSpPr>
          <p:cNvPr id="10" name="Text Box 9"/>
          <p:cNvSpPr txBox="1"/>
          <p:nvPr/>
        </p:nvSpPr>
        <p:spPr>
          <a:xfrm>
            <a:off x="395605" y="1347470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2" action="ppaction://hlinkfile"/>
              </a:rPr>
              <a:t>Theo </a:t>
            </a:r>
            <a:r>
              <a:rPr lang="en-US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2" action="ppaction://hlinkfile"/>
              </a:rPr>
              <a:t>trang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2" action="ppaction://hlinkfile"/>
              </a:rPr>
              <a:t> </a:t>
            </a:r>
            <a:r>
              <a:rPr lang="vi-V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2" action="ppaction://hlinkfile"/>
              </a:rPr>
              <a:t>Q&amp;Me</a:t>
            </a:r>
            <a:endParaRPr 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linkClick r:id="rId2" action="ppaction://hlinkfile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95605" y="1708150"/>
            <a:ext cx="3133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+</a:t>
            </a:r>
            <a:r>
              <a:rPr lang="vi-VN" dirty="0"/>
              <a:t>52% mua sắm hàng thời trang như quần áo, giày dép hơn 1 lần / tháng.</a:t>
            </a:r>
          </a:p>
          <a:p>
            <a:pPr algn="just"/>
            <a:r>
              <a:rPr lang="en-US" dirty="0"/>
              <a:t>+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1.9 </a:t>
            </a:r>
            <a:r>
              <a:rPr lang="en-US" dirty="0" err="1"/>
              <a:t>đôi</a:t>
            </a:r>
            <a:r>
              <a:rPr lang="en-US" dirty="0"/>
              <a:t> </a:t>
            </a:r>
            <a:r>
              <a:rPr lang="en-US" dirty="0" err="1"/>
              <a:t>giày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</a:t>
            </a:r>
            <a:endParaRPr lang="vi-VN" dirty="0"/>
          </a:p>
          <a:p>
            <a:pPr algn="just"/>
            <a:r>
              <a:rPr lang="vi-VN" dirty="0"/>
              <a:t>+ Chi tiêu cho thời trang khá giới hạn với 47% chi dưới 500K mỗi tháng.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23850" y="3939540"/>
            <a:ext cx="360045" cy="215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711200" y="3867785"/>
            <a:ext cx="2852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100060" y="123825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42" y="1154307"/>
            <a:ext cx="5121084" cy="2834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>
            <a:off x="539150" y="2506155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23215" y="1924050"/>
            <a:ext cx="4839970" cy="47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I) KẾ HOẠCH THỰC HIỆN</a:t>
            </a:r>
            <a:endParaRPr lang="en-GB" sz="3000"/>
          </a:p>
        </p:txBody>
      </p:sp>
      <p:cxnSp>
        <p:nvCxnSpPr>
          <p:cNvPr id="396" name="Google Shape;396;p45"/>
          <p:cNvCxnSpPr/>
          <p:nvPr/>
        </p:nvCxnSpPr>
        <p:spPr>
          <a:xfrm>
            <a:off x="538920" y="177977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Oval 15"/>
          <p:cNvSpPr/>
          <p:nvPr/>
        </p:nvSpPr>
        <p:spPr>
          <a:xfrm>
            <a:off x="8100060" y="123825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391;p45"/>
          <p:cNvSpPr/>
          <p:nvPr/>
        </p:nvSpPr>
        <p:spPr>
          <a:xfrm>
            <a:off x="4932045" y="1203960"/>
            <a:ext cx="3905885" cy="3520440"/>
          </a:xfrm>
          <a:prstGeom prst="decagon">
            <a:avLst>
              <a:gd name="vf" fmla="val 105146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47540" y="195330"/>
            <a:ext cx="6698400" cy="572700"/>
          </a:xfrm>
        </p:spPr>
        <p:txBody>
          <a:bodyPr/>
          <a:lstStyle/>
          <a:p>
            <a:pPr algn="ctr"/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Sản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phẩm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thu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tiền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về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thế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nào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?</a:t>
            </a:r>
            <a:b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/>
          </a:p>
        </p:txBody>
      </p:sp>
      <p:pic>
        <p:nvPicPr>
          <p:cNvPr id="4" name="Picture Placeholder 3" descr="loi-nhuan-la-gi (1)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2843530" y="1347470"/>
            <a:ext cx="5919470" cy="36995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81000" y="2310765"/>
            <a:ext cx="234500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Thu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(2.400.000đ/</a:t>
            </a:r>
            <a:r>
              <a:rPr lang="en-US" dirty="0" err="1"/>
              <a:t>năm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100060" y="123825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vi-VN" dirty="0"/>
              <a:t>phẩm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vi-VN" dirty="0"/>
              <a:t>phần mềm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.</a:t>
            </a:r>
          </a:p>
          <a:p>
            <a:pPr marL="133350" indent="0" algn="just">
              <a:buNone/>
            </a:pPr>
            <a:r>
              <a:rPr lang="en-US" dirty="0"/>
              <a:t>-&gt; PR </a:t>
            </a:r>
            <a:r>
              <a:rPr lang="vi-VN" dirty="0"/>
              <a:t>phần mềm</a:t>
            </a:r>
            <a:r>
              <a:rPr lang="en-US" dirty="0"/>
              <a:t>,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vi-VN" dirty="0"/>
              <a:t>phầm mềm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 </a:t>
            </a:r>
            <a:r>
              <a:rPr lang="vi-VN" dirty="0"/>
              <a:t>người </a:t>
            </a:r>
            <a:r>
              <a:rPr lang="en-US" dirty="0" err="1"/>
              <a:t>dùng</a:t>
            </a:r>
            <a:endParaRPr lang="en-US" dirty="0"/>
          </a:p>
          <a:p>
            <a:pPr algn="just"/>
            <a:r>
              <a:rPr lang="en-US" dirty="0" err="1"/>
              <a:t>Hết</a:t>
            </a:r>
            <a:r>
              <a:rPr lang="en-US" dirty="0"/>
              <a:t> 1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b="1" dirty="0"/>
              <a:t>version Pro 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free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.</a:t>
            </a:r>
          </a:p>
        </p:txBody>
      </p:sp>
      <p:sp>
        <p:nvSpPr>
          <p:cNvPr id="7" name="Title 6"/>
          <p:cNvSpPr/>
          <p:nvPr/>
        </p:nvSpPr>
        <p:spPr>
          <a:xfrm>
            <a:off x="13970" y="195580"/>
            <a:ext cx="9163685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 panose="02000503000000000000"/>
              <a:buNone/>
              <a:defRPr sz="35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algn="ctr"/>
            <a:r>
              <a:rPr lang="en-US" altLang="en-GB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Chiến lược kinh doanh?</a:t>
            </a:r>
            <a:br>
              <a:rPr lang="en-US" altLang="en-GB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/>
          </a:p>
        </p:txBody>
      </p:sp>
      <p:pic>
        <p:nvPicPr>
          <p:cNvPr id="2" name="Picture Placeholder 1" descr="chienLuocKinhdoanh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5363845" y="1707515"/>
            <a:ext cx="3598545" cy="272732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100060" y="123825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595" y="339725"/>
            <a:ext cx="7037705" cy="572770"/>
          </a:xfrm>
        </p:spPr>
        <p:txBody>
          <a:bodyPr/>
          <a:lstStyle/>
          <a:p>
            <a:pPr algn="ctr"/>
            <a:r>
              <a:rPr lang="en-US" altLang="en-GB" sz="3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Tại</a:t>
            </a:r>
            <a:r>
              <a:rPr lang="en-US" altLang="en-GB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3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sao</a:t>
            </a:r>
            <a:r>
              <a:rPr lang="en-US" altLang="en-GB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3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en-GB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3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en-GB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?</a:t>
            </a:r>
            <a:endParaRPr lang="en-US" sz="3000" dirty="0"/>
          </a:p>
        </p:txBody>
      </p:sp>
      <p:sp>
        <p:nvSpPr>
          <p:cNvPr id="6" name="Text Box 5"/>
          <p:cNvSpPr txBox="1"/>
          <p:nvPr/>
        </p:nvSpPr>
        <p:spPr>
          <a:xfrm>
            <a:off x="525120" y="2340694"/>
            <a:ext cx="2327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100% </a:t>
            </a:r>
            <a:r>
              <a:rPr lang="en-US" b="1" dirty="0" err="1"/>
              <a:t>nền</a:t>
            </a:r>
            <a:r>
              <a:rPr lang="en-US" b="1" dirty="0"/>
              <a:t> </a:t>
            </a:r>
            <a:r>
              <a:rPr lang="en-US" b="1" dirty="0" err="1"/>
              <a:t>tảng</a:t>
            </a:r>
            <a:r>
              <a:rPr lang="en-US" b="1" dirty="0"/>
              <a:t> desktop</a:t>
            </a:r>
            <a:endParaRPr lang="en-US" dirty="0"/>
          </a:p>
          <a:p>
            <a:pPr algn="ctr"/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pic>
        <p:nvPicPr>
          <p:cNvPr id="7" name="Picture 6" descr="us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05" y="1119504"/>
            <a:ext cx="2367915" cy="12420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20110" y="2376169"/>
            <a:ext cx="2327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Đa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endParaRPr lang="en-US" dirty="0"/>
          </a:p>
          <a:p>
            <a:pPr algn="ctr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6275095" y="2340694"/>
            <a:ext cx="2442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Dịch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r>
              <a:rPr lang="en-US" b="1" dirty="0"/>
              <a:t> </a:t>
            </a:r>
            <a:r>
              <a:rPr lang="en-US" b="1" dirty="0" err="1"/>
              <a:t>bổ</a:t>
            </a:r>
            <a:r>
              <a:rPr lang="en-US" b="1" dirty="0"/>
              <a:t> sung </a:t>
            </a:r>
            <a:r>
              <a:rPr lang="en-US" b="1" dirty="0" err="1"/>
              <a:t>miễn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endParaRPr lang="en-US" dirty="0"/>
          </a:p>
          <a:p>
            <a:pPr algn="ctr"/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,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pic>
        <p:nvPicPr>
          <p:cNvPr id="11" name="Picture 10" descr="dichvu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45" y="1143634"/>
            <a:ext cx="2155825" cy="121793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100695" y="123190"/>
            <a:ext cx="935990" cy="7918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98742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 descr="A computer screen with a graphic on it&#10;&#10;Description automatically generated"/>
          <p:cNvPicPr/>
          <p:nvPr/>
        </p:nvPicPr>
        <p:blipFill>
          <a:blip r:embed="rId5"/>
          <a:stretch>
            <a:fillRect/>
          </a:stretch>
        </p:blipFill>
        <p:spPr>
          <a:xfrm>
            <a:off x="545571" y="1129030"/>
            <a:ext cx="2287009" cy="1189439"/>
          </a:xfrm>
          <a:prstGeom prst="rect">
            <a:avLst/>
          </a:prstGeom>
        </p:spPr>
      </p:pic>
      <p:pic>
        <p:nvPicPr>
          <p:cNvPr id="3" name="Picture Placeholder 3" descr="update">
            <a:extLst>
              <a:ext uri="{FF2B5EF4-FFF2-40B4-BE49-F238E27FC236}">
                <a16:creationId xmlns:a16="http://schemas.microsoft.com/office/drawing/2014/main" id="{C1DB0161-A116-19ED-53E2-622C2353F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60" y="3079359"/>
            <a:ext cx="2466975" cy="117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Placeholder 3" descr="C:\Users\December\Downloads\video.pngvideo">
            <a:extLst>
              <a:ext uri="{FF2B5EF4-FFF2-40B4-BE49-F238E27FC236}">
                <a16:creationId xmlns:a16="http://schemas.microsoft.com/office/drawing/2014/main" id="{FEB94146-A658-AA83-0D37-A6A74858A4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20110" y="3087062"/>
            <a:ext cx="2725713" cy="11726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41105FEF-4B05-924B-977B-EDB626E54D06}"/>
              </a:ext>
            </a:extLst>
          </p:cNvPr>
          <p:cNvSpPr txBox="1"/>
          <p:nvPr/>
        </p:nvSpPr>
        <p:spPr>
          <a:xfrm>
            <a:off x="347345" y="4259665"/>
            <a:ext cx="2327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Nâng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r>
              <a:rPr lang="en-US" b="1" dirty="0"/>
              <a:t> </a:t>
            </a:r>
            <a:r>
              <a:rPr lang="en-US" b="1" dirty="0" err="1"/>
              <a:t>miễn</a:t>
            </a:r>
            <a:r>
              <a:rPr lang="en-US" b="1" dirty="0"/>
              <a:t> </a:t>
            </a:r>
            <a:r>
              <a:rPr lang="en-US" b="1" dirty="0" err="1"/>
              <a:t>phí</a:t>
            </a:r>
            <a:endParaRPr lang="en-US" dirty="0"/>
          </a:p>
          <a:p>
            <a:pPr algn="ctr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755C7A78-732D-6837-3754-3FCC3CC6A255}"/>
              </a:ext>
            </a:extLst>
          </p:cNvPr>
          <p:cNvSpPr txBox="1"/>
          <p:nvPr/>
        </p:nvSpPr>
        <p:spPr>
          <a:xfrm>
            <a:off x="3102438" y="4243892"/>
            <a:ext cx="3361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dẫn</a:t>
            </a:r>
            <a:r>
              <a:rPr lang="en-US" b="1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endParaRPr lang="en-US" b="1" dirty="0"/>
          </a:p>
          <a:p>
            <a:pPr algn="ctr"/>
            <a:r>
              <a:rPr lang="en-US" dirty="0"/>
              <a:t>Cung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video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930" y="195330"/>
            <a:ext cx="6698400" cy="572700"/>
          </a:xfrm>
        </p:spPr>
        <p:txBody>
          <a:bodyPr/>
          <a:lstStyle/>
          <a:p>
            <a:pPr algn="ctr"/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phát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triển</a:t>
            </a:r>
            <a: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?</a:t>
            </a:r>
            <a:br>
              <a:rPr lang="en-US" alt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215" y="1635760"/>
            <a:ext cx="4507865" cy="2025015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Gọi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vốn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từ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đầu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tư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err="1">
                <a:solidFill>
                  <a:srgbClr val="FF0000"/>
                </a:solidFill>
              </a:rPr>
              <a:t>Tạo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ra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hệ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thái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xoay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quanh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ứng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dụng</a:t>
            </a:r>
            <a:r>
              <a:rPr lang="en-US" b="1" dirty="0">
                <a:solidFill>
                  <a:srgbClr val="FF0000"/>
                </a:solidFill>
              </a:rPr>
              <a:t> (web, app, ...)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Tuyển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thêm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nhân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sư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Cố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vấn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pháp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luật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Kĩ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thiết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kế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Nhân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viên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kinh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doanh</a:t>
            </a:r>
            <a:endParaRPr lang="en-US" b="1" dirty="0"/>
          </a:p>
          <a:p>
            <a:pPr marL="590550" lvl="1" indent="0">
              <a:buNone/>
            </a:pP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388350" y="51435"/>
            <a:ext cx="673100" cy="6521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1" name="Isosceles Triangle 616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ổng hợp mẫu slide cảm ơn powerpoint đẹp nhất">
            <a:extLst>
              <a:ext uri="{FF2B5EF4-FFF2-40B4-BE49-F238E27FC236}">
                <a16:creationId xmlns:a16="http://schemas.microsoft.com/office/drawing/2014/main" id="{0C74CD2B-C7BF-FFA0-00BA-274FFC6E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45720"/>
            <a:ext cx="9075420" cy="5195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Isosceles Triangle 616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97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2051685" y="124460"/>
            <a:ext cx="5355590" cy="86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I) KẾ HOẠCH THỰC HIỆN</a:t>
            </a:r>
          </a:p>
        </p:txBody>
      </p:sp>
      <p:sp>
        <p:nvSpPr>
          <p:cNvPr id="16" name="Oval 15"/>
          <p:cNvSpPr/>
          <p:nvPr/>
        </p:nvSpPr>
        <p:spPr>
          <a:xfrm>
            <a:off x="8028305" y="124460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4" name="Picture Placeholder 13"/>
          <p:cNvGraphicFramePr>
            <a:graphicFrameLocks noGrp="1"/>
          </p:cNvGraphicFramePr>
          <p:nvPr>
            <p:ph type="pic" idx="2"/>
            <p:extLst>
              <p:ext uri="{D42A27DB-BD31-4B8C-83A1-F6EECF244321}">
                <p14:modId xmlns:p14="http://schemas.microsoft.com/office/powerpoint/2010/main" val="2453245791"/>
              </p:ext>
            </p:extLst>
          </p:nvPr>
        </p:nvGraphicFramePr>
        <p:xfrm>
          <a:off x="323215" y="939800"/>
          <a:ext cx="8380095" cy="420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4932045" y="1203960"/>
            <a:ext cx="3905885" cy="3520440"/>
          </a:xfrm>
          <a:prstGeom prst="decagon">
            <a:avLst>
              <a:gd name="vf" fmla="val 105146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</a:t>
            </a:r>
          </a:p>
        </p:txBody>
      </p:sp>
      <p:sp>
        <p:nvSpPr>
          <p:cNvPr id="393" name="Google Shape;393;p45"/>
          <p:cNvSpPr/>
          <p:nvPr/>
        </p:nvSpPr>
        <p:spPr>
          <a:xfrm>
            <a:off x="539150" y="2506155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23215" y="1924050"/>
            <a:ext cx="4839970" cy="47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II) Giới thiệu - Đặt vấn đề</a:t>
            </a:r>
          </a:p>
        </p:txBody>
      </p:sp>
      <p:cxnSp>
        <p:nvCxnSpPr>
          <p:cNvPr id="396" name="Google Shape;396;p45"/>
          <p:cNvCxnSpPr/>
          <p:nvPr/>
        </p:nvCxnSpPr>
        <p:spPr>
          <a:xfrm>
            <a:off x="538920" y="177977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/>
          <p:cNvSpPr/>
          <p:nvPr/>
        </p:nvSpPr>
        <p:spPr>
          <a:xfrm>
            <a:off x="8028305" y="123825"/>
            <a:ext cx="935990" cy="7918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8100060" y="123825"/>
            <a:ext cx="935990" cy="79184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971550" y="124460"/>
            <a:ext cx="6981825" cy="86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II) Giới thiệu - Đặt vấn đề</a:t>
            </a:r>
            <a:endParaRPr lang="en-US" altLang="en-GB" sz="3000" b="1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 descr="Kỹ năng giải quyết vấn đề là gì? Tips 6 bước xóa tan vấn đề">
            <a:extLst>
              <a:ext uri="{FF2B5EF4-FFF2-40B4-BE49-F238E27FC236}">
                <a16:creationId xmlns:a16="http://schemas.microsoft.com/office/drawing/2014/main" id="{281CCB5A-3C78-0EF5-79F8-9F9720F1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88695"/>
            <a:ext cx="7109460" cy="403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4932045" y="1203960"/>
            <a:ext cx="3905885" cy="3520440"/>
          </a:xfrm>
          <a:prstGeom prst="decagon">
            <a:avLst>
              <a:gd name="vf" fmla="val 105146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93" name="Google Shape;393;p45"/>
          <p:cNvSpPr/>
          <p:nvPr/>
        </p:nvSpPr>
        <p:spPr>
          <a:xfrm>
            <a:off x="539150" y="2506155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23215" y="1924050"/>
            <a:ext cx="4839970" cy="47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III) PHÂN TÍCH</a:t>
            </a:r>
          </a:p>
        </p:txBody>
      </p:sp>
      <p:cxnSp>
        <p:nvCxnSpPr>
          <p:cNvPr id="396" name="Google Shape;396;p45"/>
          <p:cNvCxnSpPr/>
          <p:nvPr/>
        </p:nvCxnSpPr>
        <p:spPr>
          <a:xfrm>
            <a:off x="538920" y="177977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/>
          <p:cNvSpPr/>
          <p:nvPr/>
        </p:nvSpPr>
        <p:spPr>
          <a:xfrm>
            <a:off x="8028305" y="123825"/>
            <a:ext cx="935990" cy="7918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94;p45"/>
          <p:cNvSpPr txBox="1"/>
          <p:nvPr/>
        </p:nvSpPr>
        <p:spPr>
          <a:xfrm>
            <a:off x="755650" y="2741295"/>
            <a:ext cx="4559935" cy="11931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3.1) </a:t>
            </a:r>
            <a:r>
              <a:rPr lang="en-US" altLang="en-GB" sz="2000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Usecase</a:t>
            </a:r>
            <a:r>
              <a:rPr lang="en-US" altLang="en-GB" sz="2000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3.2) </a:t>
            </a:r>
            <a:r>
              <a:rPr lang="en-US" altLang="en-GB" sz="2000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Đặc</a:t>
            </a:r>
            <a:r>
              <a:rPr lang="en-US" altLang="en-GB" sz="2000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2000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tả</a:t>
            </a:r>
            <a:r>
              <a:rPr lang="en-US" altLang="en-GB" sz="2000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2000" dirty="0" err="1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UseCase</a:t>
            </a:r>
            <a:endParaRPr lang="en-US" altLang="en-GB" sz="2000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8315960" y="125095"/>
            <a:ext cx="707390" cy="43307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Google Shape;332;p42"/>
          <p:cNvCxnSpPr/>
          <p:nvPr/>
        </p:nvCxnSpPr>
        <p:spPr>
          <a:xfrm flipH="1">
            <a:off x="971550" y="843915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332;p42"/>
          <p:cNvCxnSpPr/>
          <p:nvPr/>
        </p:nvCxnSpPr>
        <p:spPr>
          <a:xfrm flipH="1">
            <a:off x="969010" y="843280"/>
            <a:ext cx="6984365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37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Hình ảnh 185514275" descr="Image0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809159" y="558165"/>
            <a:ext cx="7144216" cy="45853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5A708E-7993-790C-BAED-1AA5105E0A90}"/>
              </a:ext>
            </a:extLst>
          </p:cNvPr>
          <p:cNvSpPr txBox="1"/>
          <p:nvPr/>
        </p:nvSpPr>
        <p:spPr>
          <a:xfrm>
            <a:off x="318367" y="121605"/>
            <a:ext cx="2982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USE CASE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93" y="380587"/>
            <a:ext cx="6879090" cy="4762913"/>
          </a:xfrm>
          <a:prstGeom prst="rect">
            <a:avLst/>
          </a:prstGeom>
        </p:spPr>
      </p:pic>
      <p:sp>
        <p:nvSpPr>
          <p:cNvPr id="3" name="Google Shape;338;p43"/>
          <p:cNvSpPr txBox="1"/>
          <p:nvPr/>
        </p:nvSpPr>
        <p:spPr>
          <a:xfrm>
            <a:off x="967782" y="0"/>
            <a:ext cx="6981825" cy="86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70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bhaya Libre" panose="02000503000000000000"/>
              <a:buNone/>
              <a:defRPr sz="5200" b="0" i="0" u="none" strike="noStrike" cap="none">
                <a:solidFill>
                  <a:schemeClr val="dk1"/>
                </a:solidFill>
                <a:latin typeface="Abhaya Libre" panose="02000503000000000000"/>
                <a:ea typeface="Abhaya Libre" panose="02000503000000000000"/>
                <a:cs typeface="Abhaya Libre" panose="02000503000000000000"/>
                <a:sym typeface="Abhaya Libre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8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tả use case lập hóa đơn</a:t>
            </a:r>
            <a:endParaRPr lang="en-US" altLang="en-GB" sz="1800" b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1108</Words>
  <Application>Microsoft Office PowerPoint</Application>
  <PresentationFormat>On-screen Show (16:9)</PresentationFormat>
  <Paragraphs>134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Poppins</vt:lpstr>
      <vt:lpstr>Palanquin Dark</vt:lpstr>
      <vt:lpstr>Abhaya Libre</vt:lpstr>
      <vt:lpstr>Arial</vt:lpstr>
      <vt:lpstr>Calibri</vt:lpstr>
      <vt:lpstr>Chivo</vt:lpstr>
      <vt:lpstr>Fredoka One</vt:lpstr>
      <vt:lpstr>Roboto Condensed Light</vt:lpstr>
      <vt:lpstr>Software Development App Pitch Deck by Slidesgo</vt:lpstr>
      <vt:lpstr>PowerPoint Presentation</vt:lpstr>
      <vt:lpstr>NỘI DUNG TRÌNH BÀY</vt:lpstr>
      <vt:lpstr>I) KẾ HOẠCH THỰC HIỆN</vt:lpstr>
      <vt:lpstr>I) KẾ HOẠCH THỰC HIỆN</vt:lpstr>
      <vt:lpstr>II) Giới thiệu - Đặt vấn đề</vt:lpstr>
      <vt:lpstr>II) Giới thiệu - Đặt vấn đề</vt:lpstr>
      <vt:lpstr>III) PHÂN TÍCH</vt:lpstr>
      <vt:lpstr>PowerPoint Presentation</vt:lpstr>
      <vt:lpstr>PowerPoint Presentation</vt:lpstr>
      <vt:lpstr>\\</vt:lpstr>
      <vt:lpstr>IV) THIẾT KẾ</vt:lpstr>
      <vt:lpstr>Class diagram</vt:lpstr>
      <vt:lpstr>PowerPoint Presentation</vt:lpstr>
      <vt:lpstr>PowerPoint Presentation</vt:lpstr>
      <vt:lpstr>V) HIỆN THỰC ỨNG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VI) Kiểm thử phần mềm</vt:lpstr>
      <vt:lpstr>Kiểm thử</vt:lpstr>
      <vt:lpstr>VII) Kết luận-Hướng phát triển</vt:lpstr>
      <vt:lpstr>PowerPoint Presentation</vt:lpstr>
      <vt:lpstr>Khởi nghiệp</vt:lpstr>
      <vt:lpstr>PowerPoint Presentation</vt:lpstr>
      <vt:lpstr>Ý tưởng khởi nghiệp</vt:lpstr>
      <vt:lpstr>Đối tượng khách hàng?</vt:lpstr>
      <vt:lpstr>Tiềm năng thị trường? </vt:lpstr>
      <vt:lpstr>Sản phẩm thu tiền về thế nào? </vt:lpstr>
      <vt:lpstr>PowerPoint Presentation</vt:lpstr>
      <vt:lpstr>Tại sao lựa chọn?</vt:lpstr>
      <vt:lpstr>Hướng phát triển?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IUH - Trường Đại học Công nghiệp TP.HCM - Hồ Chí Minh</dc:title>
  <dc:creator>Chí Hiếu Văn</dc:creator>
  <cp:lastModifiedBy>Trương Chi Bảo</cp:lastModifiedBy>
  <cp:revision>57</cp:revision>
  <dcterms:created xsi:type="dcterms:W3CDTF">2022-12-10T14:48:00Z</dcterms:created>
  <dcterms:modified xsi:type="dcterms:W3CDTF">2023-12-12T10:31:20Z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829A723DBE0E47E3A9FFD3EEF4BE23CF</vt:lpwstr>
  </property>
  <property fmtid="{D5CDD505-2E9C-101B-9397-08002B2CF9AE}" pid="3" name="KSOProductBuildVer">
    <vt:lpwstr>1033-11.2.0.11440</vt:lpwstr>
  </property>
</Properties>
</file>